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9" r:id="rId3"/>
    <p:sldId id="260" r:id="rId4"/>
    <p:sldId id="261" r:id="rId5"/>
    <p:sldId id="262" r:id="rId6"/>
    <p:sldId id="263" r:id="rId7"/>
    <p:sldId id="264" r:id="rId8"/>
    <p:sldId id="267" r:id="rId9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4BE08-CA28-434E-8AB3-5AF523F329CF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31B6-69E5-405E-A109-669B23A03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67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46038-5431-4C43-B582-07FE07EA6A3F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E61E3-2A87-4537-A4F0-8BEA2A6B93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99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50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" y="1585916"/>
            <a:ext cx="9685867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9685867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t>Folie </a:t>
            </a:r>
            <a:fld id="{B6E04DA6-3EF6-4932-A234-38B074DE9948}" type="slidenum"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pPr algn="r">
                <a:defRPr/>
              </a:pPr>
              <a:t>‹Nr.›</a:t>
            </a:fld>
            <a:r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8"/>
            <a:ext cx="12192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005236" y="6604000"/>
            <a:ext cx="168063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31. März 2017</a:t>
            </a:r>
          </a:p>
        </p:txBody>
      </p:sp>
      <p:pic>
        <p:nvPicPr>
          <p:cNvPr id="10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86" y="193675"/>
            <a:ext cx="2889249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952502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Martin Ernst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7467" y="2525621"/>
            <a:ext cx="10335685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2" y="4800600"/>
            <a:ext cx="10318751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993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" y="1584325"/>
            <a:ext cx="9685867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685867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smtClean="0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09E9693D-4E31-403B-AA2B-0D64942BB633}" type="slidenum">
              <a:rPr lang="de-DE" altLang="de-DE" sz="900" smtClean="0">
                <a:solidFill>
                  <a:srgbClr val="606060"/>
                </a:solidFill>
                <a:cs typeface="Arial" panose="020B0604020202020204" pitchFamily="34" charset="0"/>
              </a:rPr>
              <a:pPr algn="r">
                <a:defRPr/>
              </a:pPr>
              <a:t>‹Nr.›</a:t>
            </a:fld>
            <a:r>
              <a:rPr lang="de-DE" altLang="de-DE" sz="900" smtClean="0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668463"/>
            <a:ext cx="12192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24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86" y="193675"/>
            <a:ext cx="2889249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005236" y="6604000"/>
            <a:ext cx="168063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31. März 2017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2" y="2667003"/>
            <a:ext cx="10293351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2" y="4114800"/>
            <a:ext cx="10331449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338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" y="1585916"/>
            <a:ext cx="9685867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685867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t>Folie </a:t>
            </a:r>
            <a:fld id="{75AF8110-4747-4908-AC26-FDF4BD4A54C9}" type="slidenum"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pPr algn="r">
                <a:defRPr/>
              </a:pPr>
              <a:t>‹Nr.›</a:t>
            </a:fld>
            <a:r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pic>
        <p:nvPicPr>
          <p:cNvPr id="9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86" y="193675"/>
            <a:ext cx="2889249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005236" y="6604000"/>
            <a:ext cx="168063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31. März 2017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02784" y="6604000"/>
            <a:ext cx="6720416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Martin Ernst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3234" y="2538376"/>
            <a:ext cx="1033991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2" y="4800600"/>
            <a:ext cx="10318751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85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" y="1585916"/>
            <a:ext cx="9685867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9685867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t>Folie </a:t>
            </a:r>
            <a:fld id="{180D6B52-F626-4B1B-BAD6-D0B9BD8889CC}" type="slidenum"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pPr algn="r">
                <a:defRPr/>
              </a:pPr>
              <a:t>‹Nr.›</a:t>
            </a:fld>
            <a:r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12192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24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86" y="193675"/>
            <a:ext cx="2889249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005236" y="6604000"/>
            <a:ext cx="168063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31. März 2017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52502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Martin Ernst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788" y="2591870"/>
            <a:ext cx="10313365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36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" y="1585916"/>
            <a:ext cx="9685867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9685867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t>Folie </a:t>
            </a:r>
            <a:fld id="{94AC12AB-4955-4067-8E1A-5674ADA7525B}" type="slidenum"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pPr algn="r">
                <a:defRPr/>
              </a:pPr>
              <a:t>‹Nr.›</a:t>
            </a:fld>
            <a:r>
              <a:rPr lang="de-DE" altLang="de-DE" sz="900" smtClean="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pic>
        <p:nvPicPr>
          <p:cNvPr id="7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86" y="193675"/>
            <a:ext cx="2889249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005236" y="6604000"/>
            <a:ext cx="168063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31. März 2017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52502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Martin Ernst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788" y="2591870"/>
            <a:ext cx="10313365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049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2" y="1879600"/>
            <a:ext cx="10318751" cy="4573588"/>
          </a:xfrm>
        </p:spPr>
        <p:txBody>
          <a:bodyPr/>
          <a:lstStyle>
            <a:lvl5pPr marL="360363" indent="4763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87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2078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6738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" y="1584325"/>
            <a:ext cx="9685867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685867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smtClean="0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2E0138F0-E28E-4E44-94C6-1C93D6E5162E}" type="slidenum">
              <a:rPr lang="de-DE" altLang="de-DE" sz="900" smtClean="0">
                <a:solidFill>
                  <a:srgbClr val="606060"/>
                </a:solidFill>
                <a:cs typeface="Arial" panose="020B0604020202020204" pitchFamily="34" charset="0"/>
              </a:rPr>
              <a:pPr algn="r">
                <a:defRPr/>
              </a:pPr>
              <a:t>‹Nr.›</a:t>
            </a:fld>
            <a:r>
              <a:rPr lang="de-DE" altLang="de-DE" sz="900" smtClean="0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" y="1571628"/>
            <a:ext cx="10079567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pic>
        <p:nvPicPr>
          <p:cNvPr id="10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86" y="193675"/>
            <a:ext cx="2889249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005236" y="6604000"/>
            <a:ext cx="168063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31. März 2017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52502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Martin Ernst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16218" y="446174"/>
            <a:ext cx="7785100" cy="43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33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062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438151"/>
            <a:ext cx="7785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879600"/>
            <a:ext cx="10318751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grpSp>
        <p:nvGrpSpPr>
          <p:cNvPr id="1028" name="Group 36"/>
          <p:cNvGrpSpPr>
            <a:grpSpLocks/>
          </p:cNvGrpSpPr>
          <p:nvPr/>
        </p:nvGrpSpPr>
        <p:grpSpPr bwMode="auto">
          <a:xfrm>
            <a:off x="1" y="1584325"/>
            <a:ext cx="9685867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de-DE" alt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9" name="Line 32"/>
          <p:cNvSpPr>
            <a:spLocks noChangeShapeType="1"/>
          </p:cNvSpPr>
          <p:nvPr/>
        </p:nvSpPr>
        <p:spPr bwMode="auto">
          <a:xfrm>
            <a:off x="0" y="6600825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685867" y="6604000"/>
            <a:ext cx="1547284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5E1EBDBB-1448-41BF-B709-F027721EB5FA}" type="slidenum">
              <a:rPr lang="de-DE" altLang="de-DE" sz="900" smtClean="0">
                <a:solidFill>
                  <a:srgbClr val="606060"/>
                </a:solidFill>
                <a:cs typeface="Arial" panose="020B0604020202020204" pitchFamily="34" charset="0"/>
              </a:rPr>
              <a:pPr algn="r">
                <a:defRPr/>
              </a:pPr>
              <a:t>‹Nr.›</a:t>
            </a:fld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52502" y="6604000"/>
            <a:ext cx="6720417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Martin Ernst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005236" y="6604000"/>
            <a:ext cx="168063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de-DE" sz="900" dirty="0" smtClean="0">
                <a:solidFill>
                  <a:srgbClr val="606060"/>
                </a:solidFill>
                <a:cs typeface="Arial" panose="020B0604020202020204" pitchFamily="34" charset="0"/>
              </a:rPr>
              <a:t>31. März 2017</a:t>
            </a:r>
          </a:p>
        </p:txBody>
      </p:sp>
      <p:pic>
        <p:nvPicPr>
          <p:cNvPr id="1033" name="Grafik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86" y="193675"/>
            <a:ext cx="2889249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85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Arial"/>
          <a:ea typeface="ＭＳ Ｐゴシック" panose="020B0600070205080204" pitchFamily="34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764446" y="2168505"/>
            <a:ext cx="6460603" cy="2185214"/>
          </a:xfrm>
        </p:spPr>
        <p:txBody>
          <a:bodyPr/>
          <a:lstStyle/>
          <a:p>
            <a:r>
              <a:rPr lang="de-DE" dirty="0" smtClean="0"/>
              <a:t>Beratungsstelle </a:t>
            </a:r>
            <a:br>
              <a:rPr lang="de-DE" dirty="0" smtClean="0"/>
            </a:br>
            <a:r>
              <a:rPr lang="de-DE" dirty="0" smtClean="0"/>
              <a:t>für Pädagogische Audiologie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3" y="4800600"/>
            <a:ext cx="1622736" cy="923330"/>
          </a:xfrm>
        </p:spPr>
        <p:txBody>
          <a:bodyPr/>
          <a:lstStyle/>
          <a:p>
            <a:r>
              <a:rPr lang="de-DE" sz="3200" dirty="0" smtClean="0"/>
              <a:t>(BfPA)</a:t>
            </a:r>
            <a:endParaRPr lang="de-DE" sz="3200" dirty="0"/>
          </a:p>
        </p:txBody>
      </p:sp>
      <p:pic>
        <p:nvPicPr>
          <p:cNvPr id="4" name="Picture 4" descr="Einga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36" y="2861158"/>
            <a:ext cx="4290296" cy="286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16658" y="6642556"/>
            <a:ext cx="9535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ea typeface="ＭＳ Ｐゴシック" panose="020B0600070205080204" pitchFamily="34" charset="-128"/>
              </a:rPr>
              <a:t>Zielgruppe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914402" y="1918236"/>
            <a:ext cx="10318751" cy="40831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/>
            <a:r>
              <a:rPr lang="de-DE" alt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Die Beratungsstelle für Pädagogische Audiologie </a:t>
            </a:r>
            <a:endParaRPr lang="de-DE" alt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0887" lvl="1" indent="-571500">
              <a:buFont typeface="Arial" panose="020B0604020202020204" pitchFamily="34" charset="0"/>
              <a:buChar char="•"/>
            </a:pPr>
            <a:r>
              <a:rPr lang="de-DE" alt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altLang="de-DE" sz="4000" dirty="0">
                <a:latin typeface="Arial" panose="020B0604020202020204" pitchFamily="34" charset="0"/>
                <a:cs typeface="Arial" panose="020B0604020202020204" pitchFamily="34" charset="0"/>
              </a:rPr>
              <a:t>ein Angebot für Eltern im nördlichen </a:t>
            </a:r>
            <a:r>
              <a:rPr lang="de-DE" alt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Rheinland-Pfalz</a:t>
            </a:r>
          </a:p>
          <a:p>
            <a:pPr marL="750887" lvl="1" indent="-571500">
              <a:buFont typeface="Arial" panose="020B0604020202020204" pitchFamily="34" charset="0"/>
              <a:buChar char="•"/>
            </a:pPr>
            <a:r>
              <a:rPr lang="de-DE" alt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bietet </a:t>
            </a:r>
            <a:r>
              <a:rPr lang="de-DE" altLang="de-DE" sz="4000" dirty="0">
                <a:latin typeface="Arial" panose="020B0604020202020204" pitchFamily="34" charset="0"/>
                <a:cs typeface="Arial" panose="020B0604020202020204" pitchFamily="34" charset="0"/>
              </a:rPr>
              <a:t>ein umfassendes Beratungsangebot für alle Bezugspersonen der untersuchten Kinder an.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860664" y="6642556"/>
            <a:ext cx="888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8830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Wir sind Ansprechpartner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7731" y="1853842"/>
            <a:ext cx="11616741" cy="4573588"/>
          </a:xfrm>
        </p:spPr>
        <p:txBody>
          <a:bodyPr/>
          <a:lstStyle/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Eltern den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Verdacht haben, dass ihr Kind eine Hörschädigung hat, weil </a:t>
            </a:r>
          </a:p>
          <a:p>
            <a:pPr marL="817563" lvl="4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Hörreaktionen ausbleiben oder </a:t>
            </a:r>
          </a:p>
          <a:p>
            <a:pPr marL="817563" lvl="4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eine verzögerte Sprachentwicklung beobachtet wird.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wenn eine Hörschädigung festgestellt wurde und </a:t>
            </a:r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Eltern Beratung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und Unterstützung für Ihr Kind suchen, z.B. </a:t>
            </a:r>
          </a:p>
          <a:p>
            <a:pPr marL="817563" lvl="4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Frühförderung</a:t>
            </a:r>
          </a:p>
          <a:p>
            <a:pPr marL="817563" lvl="4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Unterstützung in der Regelschule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Eltern den Verdacht haben,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dass eine auditive Verarbeitungs- und Wahrnehmungsstörung vorliegt.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60664" y="6642556"/>
            <a:ext cx="888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184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400" y="1892478"/>
            <a:ext cx="11359163" cy="4573588"/>
          </a:xfrm>
        </p:spPr>
        <p:txBody>
          <a:bodyPr>
            <a:normAutofit lnSpcReduction="10000"/>
          </a:bodyPr>
          <a:lstStyle/>
          <a:p>
            <a:pPr lvl="3"/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Wir wirken mit, um Hörschädigungen möglichst früh zu erfassen und </a:t>
            </a:r>
            <a:r>
              <a:rPr lang="de-DE" alt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überprüfen, </a:t>
            </a: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ob es </a:t>
            </a:r>
            <a:r>
              <a:rPr lang="de-DE" alt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einen sonder-pädagogischen </a:t>
            </a: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Förderbedarf im Förderschwerpunkt Hören gibt.</a:t>
            </a:r>
          </a:p>
          <a:p>
            <a:pPr lvl="3"/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alt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überprüfen </a:t>
            </a: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Kinder regelmäßig im Rahmen einer Verlaufsdiagnostik.</a:t>
            </a:r>
          </a:p>
          <a:p>
            <a:pPr lvl="3"/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Wir überprüfen die technische Versorgung </a:t>
            </a:r>
            <a:r>
              <a:rPr lang="de-DE" altLang="de-D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hörge-schädigter</a:t>
            </a:r>
            <a:r>
              <a:rPr lang="de-DE" alt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Kinder auf ihre Funktionsfähigkeit und Angemessenheit hin.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60664" y="6642556"/>
            <a:ext cx="888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5196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Angebot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3794" y="1879600"/>
            <a:ext cx="11256133" cy="4573588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Überprüfen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der peripheren Hörfähigkeit</a:t>
            </a:r>
          </a:p>
          <a:p>
            <a:pPr lvl="3"/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Überprüfen auditiver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Teilleistungen bei Verdacht einer auditiven Verarbeitungs- und Wahrnehmungsstörung (AVWS) für Kinder im Alter von 6 bis 10 Jahren</a:t>
            </a:r>
          </a:p>
          <a:p>
            <a:pPr lvl="3"/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Überprüfen der Sprachentwicklung</a:t>
            </a: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Überprüfung von kognitiven Leistungen</a:t>
            </a:r>
          </a:p>
          <a:p>
            <a:pPr lvl="3"/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Überprüfen von Rechtschreibleistungen oder mathematischen Fähigkeiten</a:t>
            </a: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Überprüfen der technischen Versorgung hörgeschädigter Kinder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60664" y="6642556"/>
            <a:ext cx="888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6571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unserer Beratungsstelle arbeiten </a:t>
            </a:r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Hörgeschädigten-pädagogen 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mit langjähriger Erfahrung in der Arbeit mit hörgeschädigten Kindern.</a:t>
            </a:r>
          </a:p>
          <a:p>
            <a:pPr lvl="3"/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Wir arbeiten eng mit den Personen, die an der Förderung von Kindern mit Hörschädigung beteiligt sind, zusammen. Dazu gehören insbesondere Ärzte, Akustiker, Cochlea-</a:t>
            </a:r>
            <a:r>
              <a:rPr lang="de-DE" alt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Implant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-Centren, Therapeuten, Lehrer und Erzieher.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60664" y="6642556"/>
            <a:ext cx="888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981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Vorgehensweise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Anamnesegespräch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Prüfung des peripheren Gehörs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Überprüfen der technischen Versorgung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Überprüfung der Hörverarbeitung und Hörwahrnehmung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Überprüfen der Sprachentwicklung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Beraten/ Fördervorschlag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Unterstützung einleiten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Interdisziplinarität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8860664" y="6642556"/>
            <a:ext cx="888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5217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6667B6DB-3ACC-431E-9106-3AC00A1E9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07" t="9908" r="16468" b="7523"/>
          <a:stretch/>
        </p:blipFill>
        <p:spPr>
          <a:xfrm>
            <a:off x="134223" y="268447"/>
            <a:ext cx="3036816" cy="63462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1AC256C-250D-494C-A3C3-3EB8F29FA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8" t="11010" r="33601" b="6545"/>
          <a:stretch/>
        </p:blipFill>
        <p:spPr>
          <a:xfrm>
            <a:off x="3439487" y="268447"/>
            <a:ext cx="4491360" cy="63462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127B309-E1A9-4DDC-BA98-06E6051C0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70" t="6732" r="26009" b="3577"/>
          <a:stretch/>
        </p:blipFill>
        <p:spPr>
          <a:xfrm>
            <a:off x="8115404" y="268447"/>
            <a:ext cx="3862981" cy="39596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F67F989-419A-493A-9B10-5EDD22E136E9}"/>
              </a:ext>
            </a:extLst>
          </p:cNvPr>
          <p:cNvSpPr txBox="1"/>
          <p:nvPr/>
        </p:nvSpPr>
        <p:spPr>
          <a:xfrm>
            <a:off x="8411815" y="5903893"/>
            <a:ext cx="378018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www.lgs-neuwied.de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43199"/>
      </p:ext>
    </p:extLst>
  </p:cSld>
  <p:clrMapOvr>
    <a:masterClrMapping/>
  </p:clrMapOvr>
</p:sld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261</Words>
  <Application>Microsoft Office PowerPoint</Application>
  <PresentationFormat>Breitbild</PresentationFormat>
  <Paragraphs>38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Bliss Light</vt:lpstr>
      <vt:lpstr>Bliss Regular</vt:lpstr>
      <vt:lpstr>Calibri</vt:lpstr>
      <vt:lpstr>Wingdings</vt:lpstr>
      <vt:lpstr>Aufzählung Standart</vt:lpstr>
      <vt:lpstr>Beratungsstelle  für Pädagogische Audiologie</vt:lpstr>
      <vt:lpstr>Zielgruppe</vt:lpstr>
      <vt:lpstr>Wir sind Ansprechpartner</vt:lpstr>
      <vt:lpstr>Aufgaben </vt:lpstr>
      <vt:lpstr>Angebot</vt:lpstr>
      <vt:lpstr>Team</vt:lpstr>
      <vt:lpstr>Vorgehensweise</vt:lpstr>
      <vt:lpstr>PowerPoint-Präsentation</vt:lpstr>
    </vt:vector>
  </TitlesOfParts>
  <Company>Landesamt für Soziales, Jugend und Versorgung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Ernst, Martin (LGS Neuwied)</dc:creator>
  <cp:lastModifiedBy>Ernst, Martin (LGS Neuwied)</cp:lastModifiedBy>
  <cp:revision>9</cp:revision>
  <cp:lastPrinted>2019-03-11T11:33:05Z</cp:lastPrinted>
  <dcterms:created xsi:type="dcterms:W3CDTF">2016-07-11T13:09:01Z</dcterms:created>
  <dcterms:modified xsi:type="dcterms:W3CDTF">2019-03-11T11:33:11Z</dcterms:modified>
</cp:coreProperties>
</file>